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cf39b744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cf39b744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cf39b744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8cf39b744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8cf39b744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8cf39b744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cf39b7443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cf39b7443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8cf39b744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8cf39b744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8cf39b744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8cf39b744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8cf39b744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8cf39b744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cf39b7443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cf39b7443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cf39b7443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8cf39b7443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8cf39b7443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8cf39b7443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8cf39b744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8cf39b744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cf39b7443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8cf39b7443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8cf39b744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8cf39b744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cf39b7443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cf39b7443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cf39b7443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cf39b744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cf39b7443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cf39b7443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cf39b7443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cf39b7443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cf39b744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cf39b744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cf39b7443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cf39b7443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cf39b7443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cf39b7443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cf39b744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cf39b744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8cf39b744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8cf39b744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cf39b744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cf39b744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cf39b744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8cf39b744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cf39b744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cf39b744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cf39b744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cf39b744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8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8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When a ‘Blue Check’ Means Nothing		@EmilyEscamilla_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9" name="Google Shape;59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5" name="Google Shape;6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web.archive.org/web/20221109225523/https://twitter.com/RudyGiulianiESQ/status/159046410542894694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hyperlink" Target="https://web.archive.org/web/20221109225523/https:/twitter.com/RudyGiulianiESQ/status/159046410542894694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s://web.archive.org/web/20221109225523/https:/twitter.com/RudyGiulianiESQ/status/159046410542894694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chive.ph/imUc3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twitter.com/petefrasermusic/status/159062176397278003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twitter.com/petefrasermusic/status/1590621763972780033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twitter.com/petefrasermusic/status/159062176397278003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hyperlink" Target="https://twitter.com/petefrasermusic/status/1590621763972780033" TargetMode="External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twitter.com/richer_frank/status/1590467627356651520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twitter.com/JackMLawrence/status/159050911539438387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s://twitter.com/rafaelshimunov/status/159113381991811481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hyperlink" Target="https://web.archive.org/web/20221111030313/https:/twitter.com/LockheedMartini" TargetMode="External"/><Relationship Id="rId6" Type="http://schemas.openxmlformats.org/officeDocument/2006/relationships/hyperlink" Target="https://twitter.com/litcapital/status/1591172069965713409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hyperlink" Target="https://twitter.com/mmasnick/status/159047884260680089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elonmusk/status/1587498907336118274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eb.archive.org/web/20221105130721/twitter.com/rudygiuliani" TargetMode="External"/><Relationship Id="rId4" Type="http://schemas.openxmlformats.org/officeDocument/2006/relationships/hyperlink" Target="https://archive.ph/RDnQO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eb.archive.org/web/20221105130721/twitter.com/rudygiuliani" TargetMode="External"/><Relationship Id="rId4" Type="http://schemas.openxmlformats.org/officeDocument/2006/relationships/hyperlink" Target="https://archive.ph/RDnQO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hyperlink" Target="https://archive.ph/RDnQ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archive.ph/RDnQO" TargetMode="External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s://web.archive.org/web/20221109225523/https://twitter.com/RudyGiulianiESQ/status/1590464105428946944" TargetMode="External"/><Relationship Id="rId5" Type="http://schemas.openxmlformats.org/officeDocument/2006/relationships/hyperlink" Target="https://web.archive.org/web/20221109230509/https://twitter.com/RudyGiulianiESQ/status/1590458892089458688" TargetMode="External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ctrTitle"/>
          </p:nvPr>
        </p:nvSpPr>
        <p:spPr>
          <a:xfrm>
            <a:off x="3709150" y="1578400"/>
            <a:ext cx="46953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When a ‘Blue Check’ Means Nothing</a:t>
            </a:r>
            <a:endParaRPr sz="34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3709150" y="3283325"/>
            <a:ext cx="48456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Presented by Emily Escamilla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CS 895: Web Archiving Forensics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November 14, 2022</a:t>
            </a:r>
            <a:endParaRPr sz="1800"/>
          </a:p>
        </p:txBody>
      </p:sp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51" y="2892872"/>
            <a:ext cx="1928673" cy="192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We’ve learned ‘Blue Check’ == Real</a:t>
            </a:r>
            <a:endParaRPr/>
          </a:p>
        </p:txBody>
      </p:sp>
      <p:sp>
        <p:nvSpPr>
          <p:cNvPr id="226" name="Google Shape;2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 rotWithShape="1">
          <a:blip r:embed="rId3">
            <a:alphaModFix/>
          </a:blip>
          <a:srcRect b="36286" l="6672" r="6897" t="28903"/>
          <a:stretch/>
        </p:blipFill>
        <p:spPr>
          <a:xfrm>
            <a:off x="1405325" y="1486625"/>
            <a:ext cx="6823249" cy="286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406050" y="1117675"/>
            <a:ext cx="2615100" cy="461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 from Elon Musk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9" name="Google Shape;229;p22"/>
          <p:cNvCxnSpPr>
            <a:stCxn id="228" idx="2"/>
          </p:cNvCxnSpPr>
          <p:nvPr/>
        </p:nvCxnSpPr>
        <p:spPr>
          <a:xfrm flipH="1">
            <a:off x="7053300" y="1579375"/>
            <a:ext cx="660300" cy="37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2"/>
          <p:cNvSpPr txBox="1"/>
          <p:nvPr/>
        </p:nvSpPr>
        <p:spPr>
          <a:xfrm>
            <a:off x="1405350" y="4265025"/>
            <a:ext cx="68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https://web.archive.org/web/20221109225523/https://twitter.com/RudyGiulianiESQ/status/1590464105428946944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Page Now saved the day</a:t>
            </a:r>
            <a:endParaRPr/>
          </a:p>
        </p:txBody>
      </p:sp>
      <p:sp>
        <p:nvSpPr>
          <p:cNvPr id="236" name="Google Shape;23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27 Internet Archive </a:t>
            </a:r>
            <a:r>
              <a:rPr lang="en"/>
              <a:t>captures via CDX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13 “Something when wrong”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4 reflected the suspension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10 working captures of the unsuspended account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All saved with “Save Page Now”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But can you spot what’s missing?</a:t>
            </a:r>
            <a:endParaRPr sz="1800"/>
          </a:p>
        </p:txBody>
      </p:sp>
      <p:sp>
        <p:nvSpPr>
          <p:cNvPr id="237" name="Google Shape;2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missing from this verified account?</a:t>
            </a:r>
            <a:endParaRPr/>
          </a:p>
        </p:txBody>
      </p:sp>
      <p:sp>
        <p:nvSpPr>
          <p:cNvPr id="243" name="Google Shape;24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3">
            <a:alphaModFix/>
          </a:blip>
          <a:srcRect b="8204" l="6444" r="6462" t="22026"/>
          <a:stretch/>
        </p:blipFill>
        <p:spPr>
          <a:xfrm>
            <a:off x="2639077" y="976625"/>
            <a:ext cx="4414245" cy="368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54275" y="3852200"/>
            <a:ext cx="2584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https://web.archive.org/web/20221109225523/https://twitter.com/RudyGiulianiESQ/status/1590464105428946944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 didn’t capture the Blue Check</a:t>
            </a:r>
            <a:endParaRPr/>
          </a:p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8204" l="6444" r="6462" t="22026"/>
          <a:stretch/>
        </p:blipFill>
        <p:spPr>
          <a:xfrm>
            <a:off x="2639077" y="976625"/>
            <a:ext cx="4414245" cy="36865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5"/>
          <p:cNvSpPr txBox="1"/>
          <p:nvPr/>
        </p:nvSpPr>
        <p:spPr>
          <a:xfrm>
            <a:off x="54275" y="3852200"/>
            <a:ext cx="25848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https://web.archive.org/web/20221109225523/https://twitter.com/RudyGiulianiESQ/status/1590464105428946944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3658175" y="3036800"/>
            <a:ext cx="1950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archive.today captured the Blue Check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minutes prior</a:t>
            </a:r>
            <a:endParaRPr/>
          </a:p>
        </p:txBody>
      </p:sp>
      <p:sp>
        <p:nvSpPr>
          <p:cNvPr id="260" name="Google Shape;26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1931975" y="4179225"/>
            <a:ext cx="185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https://archive.ph/imUc3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975" y="1460250"/>
            <a:ext cx="5280052" cy="2718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archive.today had the most complete captures</a:t>
            </a:r>
            <a:endParaRPr/>
          </a:p>
        </p:txBody>
      </p:sp>
      <p:sp>
        <p:nvSpPr>
          <p:cNvPr id="268" name="Google Shape;268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 archive.today</a:t>
            </a:r>
            <a:r>
              <a:rPr lang="en"/>
              <a:t> captures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 reflected the suspension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 reflected the live account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27 IA captures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13 soft-404s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14 functional </a:t>
            </a:r>
            <a:r>
              <a:rPr lang="en"/>
              <a:t>captures</a:t>
            </a:r>
            <a:endParaRPr/>
          </a:p>
        </p:txBody>
      </p: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823850" y="2053000"/>
            <a:ext cx="51768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an isolated event</a:t>
            </a:r>
            <a:endParaRPr/>
          </a:p>
        </p:txBody>
      </p:sp>
      <p:sp>
        <p:nvSpPr>
          <p:cNvPr id="275" name="Google Shape;27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Difference: @AppleTVPlus</a:t>
            </a:r>
            <a:endParaRPr/>
          </a:p>
        </p:txBody>
      </p:sp>
      <p:sp>
        <p:nvSpPr>
          <p:cNvPr id="281" name="Google Shape;28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 b="61603" l="0" r="0" t="0"/>
          <a:stretch/>
        </p:blipFill>
        <p:spPr>
          <a:xfrm>
            <a:off x="1177925" y="1307850"/>
            <a:ext cx="3227734" cy="267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 rotWithShape="1">
          <a:blip r:embed="rId4">
            <a:alphaModFix/>
          </a:blip>
          <a:srcRect b="61603" l="0" r="0" t="0"/>
          <a:stretch/>
        </p:blipFill>
        <p:spPr>
          <a:xfrm>
            <a:off x="4723103" y="1307850"/>
            <a:ext cx="3242970" cy="26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 txBox="1"/>
          <p:nvPr/>
        </p:nvSpPr>
        <p:spPr>
          <a:xfrm>
            <a:off x="1177925" y="4394775"/>
            <a:ext cx="62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https://twitter.com/petefrasermusic/status/1590621763972780033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3">
            <a:alphaModFix/>
          </a:blip>
          <a:srcRect b="61603" l="0" r="0" t="0"/>
          <a:stretch/>
        </p:blipFill>
        <p:spPr>
          <a:xfrm>
            <a:off x="1177925" y="1307850"/>
            <a:ext cx="3227734" cy="267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b="61603" l="0" r="0" t="0"/>
          <a:stretch/>
        </p:blipFill>
        <p:spPr>
          <a:xfrm>
            <a:off x="4723103" y="1307850"/>
            <a:ext cx="3242970" cy="26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0"/>
          <p:cNvSpPr/>
          <p:nvPr/>
        </p:nvSpPr>
        <p:spPr>
          <a:xfrm>
            <a:off x="1247900" y="3483250"/>
            <a:ext cx="2560800" cy="49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0"/>
          <p:cNvSpPr/>
          <p:nvPr/>
        </p:nvSpPr>
        <p:spPr>
          <a:xfrm>
            <a:off x="4818450" y="3483250"/>
            <a:ext cx="2560800" cy="49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0"/>
          <p:cNvSpPr txBox="1"/>
          <p:nvPr/>
        </p:nvSpPr>
        <p:spPr>
          <a:xfrm>
            <a:off x="1177925" y="4394775"/>
            <a:ext cx="62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https://twitter.com/petefrasermusic/status/1590621763972780033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Difference: @AppleTVPlus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3">
            <a:alphaModFix/>
          </a:blip>
          <a:srcRect b="61603" l="0" r="0" t="0"/>
          <a:stretch/>
        </p:blipFill>
        <p:spPr>
          <a:xfrm>
            <a:off x="1177925" y="1307850"/>
            <a:ext cx="3227734" cy="267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4">
            <a:alphaModFix/>
          </a:blip>
          <a:srcRect b="61603" l="0" r="0" t="0"/>
          <a:stretch/>
        </p:blipFill>
        <p:spPr>
          <a:xfrm>
            <a:off x="4723103" y="1307850"/>
            <a:ext cx="3242970" cy="26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1247900" y="3483250"/>
            <a:ext cx="2560800" cy="49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4818450" y="3483250"/>
            <a:ext cx="2560800" cy="49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1177925" y="4394775"/>
            <a:ext cx="62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https://twitter.com/petefrasermusic/status/1590621763972780033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Difference: @AppleTVPlus</a:t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1791738" y="4080550"/>
            <a:ext cx="20001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@AppleTVPlus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5344525" y="4080550"/>
            <a:ext cx="20001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@AppIeTVPlus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Blue Check </a:t>
            </a:r>
            <a:r>
              <a:rPr lang="en"/>
              <a:t>represents a verified account</a:t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“Verified” accounts were previously for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Journalists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Government officials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Celebrities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users know the validity of the account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 that tweet from Taylor Swift or a fan page?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President Biden or a parody account?</a:t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376" y="3072172"/>
            <a:ext cx="1928673" cy="192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b="61603" l="0" r="0" t="0"/>
          <a:stretch/>
        </p:blipFill>
        <p:spPr>
          <a:xfrm>
            <a:off x="1177925" y="1307850"/>
            <a:ext cx="3227734" cy="267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4">
            <a:alphaModFix/>
          </a:blip>
          <a:srcRect b="61603" l="0" r="0" t="0"/>
          <a:stretch/>
        </p:blipFill>
        <p:spPr>
          <a:xfrm>
            <a:off x="4723103" y="1307850"/>
            <a:ext cx="3242970" cy="26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/>
          <p:nvPr/>
        </p:nvSpPr>
        <p:spPr>
          <a:xfrm>
            <a:off x="1247900" y="3483250"/>
            <a:ext cx="2560800" cy="49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4818450" y="3483250"/>
            <a:ext cx="2560800" cy="499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 txBox="1"/>
          <p:nvPr/>
        </p:nvSpPr>
        <p:spPr>
          <a:xfrm>
            <a:off x="1177925" y="4394775"/>
            <a:ext cx="62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https://twitter.com/petefrasermusic/status/1590621763972780033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the Difference: @AppleTVPlus</a:t>
            </a:r>
            <a:endParaRPr/>
          </a:p>
        </p:txBody>
      </p:sp>
      <p:sp>
        <p:nvSpPr>
          <p:cNvPr id="320" name="Google Shape;320;p32"/>
          <p:cNvSpPr txBox="1"/>
          <p:nvPr/>
        </p:nvSpPr>
        <p:spPr>
          <a:xfrm>
            <a:off x="1791738" y="4080550"/>
            <a:ext cx="20001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@AppleTVPlus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5344525" y="4080550"/>
            <a:ext cx="20001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@AppIeTVPlus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5526" y="1120576"/>
            <a:ext cx="4632935" cy="33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LeBron James wants a trade?</a:t>
            </a:r>
            <a:endParaRPr/>
          </a:p>
        </p:txBody>
      </p:sp>
      <p:sp>
        <p:nvSpPr>
          <p:cNvPr id="328" name="Google Shape;32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3"/>
          <p:cNvSpPr txBox="1"/>
          <p:nvPr/>
        </p:nvSpPr>
        <p:spPr>
          <a:xfrm>
            <a:off x="2602500" y="4416475"/>
            <a:ext cx="393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https://twitter.com/richer_frank/status/1590467627356651520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14675" l="0" r="0" t="0"/>
          <a:stretch/>
        </p:blipFill>
        <p:spPr>
          <a:xfrm>
            <a:off x="3202988" y="880626"/>
            <a:ext cx="2738015" cy="3535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3"/>
          <p:cNvSpPr txBox="1"/>
          <p:nvPr/>
        </p:nvSpPr>
        <p:spPr>
          <a:xfrm>
            <a:off x="6185250" y="1106825"/>
            <a:ext cx="1790400" cy="73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account is @KingJames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</a:t>
            </a:r>
            <a:r>
              <a:rPr lang="en"/>
              <a:t>Ramifications</a:t>
            </a:r>
            <a:endParaRPr/>
          </a:p>
        </p:txBody>
      </p:sp>
      <p:sp>
        <p:nvSpPr>
          <p:cNvPr id="337" name="Google Shape;3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57 UK MPs don’t have Twitter accounts</a:t>
            </a:r>
            <a:endParaRPr/>
          </a:p>
        </p:txBody>
      </p:sp>
      <p:sp>
        <p:nvSpPr>
          <p:cNvPr id="343" name="Google Shape;343;p35"/>
          <p:cNvSpPr txBox="1"/>
          <p:nvPr>
            <p:ph idx="1" type="body"/>
          </p:nvPr>
        </p:nvSpPr>
        <p:spPr>
          <a:xfrm>
            <a:off x="531700" y="1567550"/>
            <a:ext cx="483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to impersonate a government official with no account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Blue Check adds validity to their tweets</a:t>
            </a:r>
            <a:endParaRPr/>
          </a:p>
        </p:txBody>
      </p:sp>
      <p:sp>
        <p:nvSpPr>
          <p:cNvPr id="344" name="Google Shape;3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3">
            <a:alphaModFix/>
          </a:blip>
          <a:srcRect b="15607" l="27292" r="34572" t="14560"/>
          <a:stretch/>
        </p:blipFill>
        <p:spPr>
          <a:xfrm>
            <a:off x="5371401" y="1020025"/>
            <a:ext cx="3353027" cy="359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/>
        </p:nvSpPr>
        <p:spPr>
          <a:xfrm>
            <a:off x="184475" y="4257925"/>
            <a:ext cx="62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https://twitter.com/JackMLawrence/status/1590509115394383872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 Lilly and Co dropped 5.971% in 24 hours</a:t>
            </a:r>
            <a:endParaRPr/>
          </a:p>
        </p:txBody>
      </p:sp>
      <p:sp>
        <p:nvSpPr>
          <p:cNvPr id="352" name="Google Shape;35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96" y="1307850"/>
            <a:ext cx="4927799" cy="31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6"/>
          <p:cNvSpPr txBox="1"/>
          <p:nvPr/>
        </p:nvSpPr>
        <p:spPr>
          <a:xfrm>
            <a:off x="7270325" y="1085100"/>
            <a:ext cx="770400" cy="461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$15B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5" name="Google Shape;355;p36"/>
          <p:cNvCxnSpPr>
            <a:endCxn id="354" idx="1"/>
          </p:cNvCxnSpPr>
          <p:nvPr/>
        </p:nvCxnSpPr>
        <p:spPr>
          <a:xfrm>
            <a:off x="5848925" y="835650"/>
            <a:ext cx="1421400" cy="480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36"/>
          <p:cNvSpPr txBox="1"/>
          <p:nvPr/>
        </p:nvSpPr>
        <p:spPr>
          <a:xfrm>
            <a:off x="7140150" y="1671575"/>
            <a:ext cx="18810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account is @LillyPad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7" name="Google Shape;357;p36"/>
          <p:cNvCxnSpPr>
            <a:endCxn id="356" idx="1"/>
          </p:cNvCxnSpPr>
          <p:nvPr/>
        </p:nvCxnSpPr>
        <p:spPr>
          <a:xfrm>
            <a:off x="4481550" y="1985825"/>
            <a:ext cx="2658600" cy="55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6"/>
          <p:cNvSpPr txBox="1"/>
          <p:nvPr/>
        </p:nvSpPr>
        <p:spPr>
          <a:xfrm>
            <a:off x="2300450" y="4430500"/>
            <a:ext cx="430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https://twitter.com/rafaelshimunov/status/1591133819918114816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Lockheed Martin lost 5.51% in 24 hours</a:t>
            </a:r>
            <a:endParaRPr/>
          </a:p>
        </p:txBody>
      </p:sp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75" y="1058750"/>
            <a:ext cx="258499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940" y="1058750"/>
            <a:ext cx="4831517" cy="324785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7"/>
          <p:cNvSpPr txBox="1"/>
          <p:nvPr/>
        </p:nvSpPr>
        <p:spPr>
          <a:xfrm>
            <a:off x="3859500" y="4307913"/>
            <a:ext cx="528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https://web.archive.org/web/20221111030313/https://twitter.com/LockheedMartini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7"/>
          <p:cNvSpPr txBox="1"/>
          <p:nvPr/>
        </p:nvSpPr>
        <p:spPr>
          <a:xfrm>
            <a:off x="39900" y="4438175"/>
            <a:ext cx="381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https://twitter.com/litcapital/status/1591172069965713409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7270325" y="965725"/>
            <a:ext cx="651000" cy="461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$6B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37"/>
          <p:cNvCxnSpPr>
            <a:endCxn id="369" idx="1"/>
          </p:cNvCxnSpPr>
          <p:nvPr/>
        </p:nvCxnSpPr>
        <p:spPr>
          <a:xfrm>
            <a:off x="5761925" y="878875"/>
            <a:ext cx="1508400" cy="317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1297350" y="404600"/>
            <a:ext cx="772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presentation was inspired by @mmasnick</a:t>
            </a:r>
            <a:endParaRPr/>
          </a:p>
        </p:txBody>
      </p:sp>
      <p:sp>
        <p:nvSpPr>
          <p:cNvPr id="376" name="Google Shape;37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 rotWithShape="1">
          <a:blip r:embed="rId3">
            <a:alphaModFix/>
          </a:blip>
          <a:srcRect b="31024" l="24191" r="37573" t="0"/>
          <a:stretch/>
        </p:blipFill>
        <p:spPr>
          <a:xfrm>
            <a:off x="2743562" y="982800"/>
            <a:ext cx="3656876" cy="34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 txBox="1"/>
          <p:nvPr/>
        </p:nvSpPr>
        <p:spPr>
          <a:xfrm>
            <a:off x="2673000" y="4416750"/>
            <a:ext cx="3798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https://twitter.com/mmasnick/status/1590478842606800898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384" name="Google Shape;384;p39"/>
          <p:cNvSpPr txBox="1"/>
          <p:nvPr>
            <p:ph idx="1" type="body"/>
          </p:nvPr>
        </p:nvSpPr>
        <p:spPr>
          <a:xfrm>
            <a:off x="168975" y="1578425"/>
            <a:ext cx="5891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Surprised </a:t>
            </a:r>
            <a:r>
              <a:rPr lang="en"/>
              <a:t>with</a:t>
            </a:r>
            <a:r>
              <a:rPr lang="en"/>
              <a:t> the prevalence of “</a:t>
            </a:r>
            <a:r>
              <a:rPr lang="en"/>
              <a:t>Something</a:t>
            </a:r>
            <a:r>
              <a:rPr lang="en"/>
              <a:t> went wrong” captures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Save Page Now is vital for capturing “parody” accounts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With a good username choice, these </a:t>
            </a:r>
            <a:r>
              <a:rPr lang="en"/>
              <a:t>accounts</a:t>
            </a:r>
            <a:r>
              <a:rPr lang="en"/>
              <a:t> can go undetected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have huge political and financial ramifications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Current verification process is a playground for bad actors</a:t>
            </a:r>
            <a:endParaRPr/>
          </a:p>
        </p:txBody>
      </p:sp>
      <p:sp>
        <p:nvSpPr>
          <p:cNvPr id="385" name="Google Shape;3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073" y="1688475"/>
            <a:ext cx="2961025" cy="26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Nov. 1 Musk announced anyone can pay for a Blue Check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989000" y="4202225"/>
            <a:ext cx="51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https://twitter.com/elonmusk/status/1587498907336118274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664" y="1524300"/>
            <a:ext cx="4800676" cy="26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Rudy Giuliani as a Case Study</a:t>
            </a:r>
            <a:endParaRPr/>
          </a:p>
        </p:txBody>
      </p:sp>
      <p:sp>
        <p:nvSpPr>
          <p:cNvPr id="159" name="Google Shape;15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0" y="4415125"/>
            <a:ext cx="476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https://web.archive.org/web/20221105130721/twitter.com/rudygiuliani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5284475" y="4415125"/>
            <a:ext cx="348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https://archive.ph/RDnQO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851" y="885275"/>
            <a:ext cx="3940974" cy="3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25" y="846150"/>
            <a:ext cx="3940975" cy="360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Rudy Giuliani as a Case Study</a:t>
            </a:r>
            <a:endParaRPr/>
          </a:p>
        </p:txBody>
      </p:sp>
      <p:sp>
        <p:nvSpPr>
          <p:cNvPr id="169" name="Google Shape;1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0" y="4415125"/>
            <a:ext cx="476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https://web.archive.org/web/20221105130721/twitter.com/rudygiuliani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5284475" y="4415125"/>
            <a:ext cx="348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https://archive.ph/RDnQO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851" y="885275"/>
            <a:ext cx="3940974" cy="35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25" y="846150"/>
            <a:ext cx="3940975" cy="360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>
            <a:off x="7496725" y="3182475"/>
            <a:ext cx="3138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6349275" y="2830625"/>
            <a:ext cx="1950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>
            <a:off x="1627100" y="2691675"/>
            <a:ext cx="1950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>
            <a:off x="5363193" y="2947150"/>
            <a:ext cx="8673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685868" y="2830625"/>
            <a:ext cx="8673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5363203" y="3558975"/>
            <a:ext cx="12708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685875" y="3530425"/>
            <a:ext cx="1353600" cy="190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Rudy Giuliani?</a:t>
            </a:r>
            <a:endParaRPr/>
          </a:p>
        </p:txBody>
      </p:sp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Former mayor of New York 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Vocal supporter of former President Trump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1.3 million Twitter followers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Known to repeat conspiracy theories</a:t>
            </a:r>
            <a:endParaRPr/>
          </a:p>
        </p:txBody>
      </p:sp>
      <p:sp>
        <p:nvSpPr>
          <p:cNvPr id="187" name="Google Shape;18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63" y="1334175"/>
            <a:ext cx="2475138" cy="247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1297500" y="393750"/>
            <a:ext cx="763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fake Tweets had high engagement</a:t>
            </a:r>
            <a:endParaRPr/>
          </a:p>
        </p:txBody>
      </p: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75" y="1394650"/>
            <a:ext cx="4768777" cy="2444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119" y="3191275"/>
            <a:ext cx="5566781" cy="914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19"/>
          <p:cNvSpPr/>
          <p:nvPr/>
        </p:nvSpPr>
        <p:spPr>
          <a:xfrm>
            <a:off x="900650" y="3537525"/>
            <a:ext cx="2387400" cy="301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3917800" y="3722500"/>
            <a:ext cx="3146400" cy="393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 txBox="1"/>
          <p:nvPr/>
        </p:nvSpPr>
        <p:spPr>
          <a:xfrm>
            <a:off x="1041725" y="3971575"/>
            <a:ext cx="19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https://archive.ph/RDnQO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fake Tweets went unnoticed</a:t>
            </a:r>
            <a:endParaRPr/>
          </a:p>
        </p:txBody>
      </p:sp>
      <p:sp>
        <p:nvSpPr>
          <p:cNvPr id="205" name="Google Shape;2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625" y="1140301"/>
            <a:ext cx="7264650" cy="12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 txBox="1"/>
          <p:nvPr/>
        </p:nvSpPr>
        <p:spPr>
          <a:xfrm>
            <a:off x="1041725" y="3971575"/>
            <a:ext cx="192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https://archive.ph/RDnQO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4100" y="2590146"/>
            <a:ext cx="7264651" cy="122903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1790450" y="2007500"/>
            <a:ext cx="3700500" cy="301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/>
          <p:nvPr/>
        </p:nvSpPr>
        <p:spPr>
          <a:xfrm>
            <a:off x="2073075" y="3396950"/>
            <a:ext cx="3906000" cy="301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1297500" y="393750"/>
            <a:ext cx="7633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users understood the Tweets as “parity”</a:t>
            </a:r>
            <a:endParaRPr/>
          </a:p>
        </p:txBody>
      </p:sp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75" y="2571745"/>
            <a:ext cx="4687975" cy="13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 txBox="1"/>
          <p:nvPr/>
        </p:nvSpPr>
        <p:spPr>
          <a:xfrm>
            <a:off x="4879500" y="2984575"/>
            <a:ext cx="40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https://web.archive.org/web/20221109225523/https://twitter.com/RudyGiulianiESQ/status/1590464105428946944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62813" y="3888400"/>
            <a:ext cx="456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https://web.archive.org/web/20221109230509/https://twitter.com/RudyGiulianiESQ/status/1590458892089458688</a:t>
            </a:r>
            <a:r>
              <a:rPr lang="en" sz="1100"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6">
            <a:alphaModFix/>
          </a:blip>
          <a:srcRect b="11138" l="6057" r="32320" t="62454"/>
          <a:stretch/>
        </p:blipFill>
        <p:spPr>
          <a:xfrm>
            <a:off x="4727925" y="1121904"/>
            <a:ext cx="4169699" cy="186267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4171A"/>
      </a:dk1>
      <a:lt1>
        <a:srgbClr val="FFFFFF"/>
      </a:lt1>
      <a:dk2>
        <a:srgbClr val="D9D9D9"/>
      </a:dk2>
      <a:lt2>
        <a:srgbClr val="F5F8FA"/>
      </a:lt2>
      <a:accent1>
        <a:srgbClr val="1DA1F2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